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080" r:id="rId4"/>
    <p:sldId id="1102" r:id="rId5"/>
    <p:sldId id="1101"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102"/>
            <p14:sldId id="1101"/>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6447" autoAdjust="0"/>
  </p:normalViewPr>
  <p:slideViewPr>
    <p:cSldViewPr snapToGrid="0">
      <p:cViewPr varScale="1">
        <p:scale>
          <a:sx n="114" d="100"/>
          <a:sy n="114" d="100"/>
        </p:scale>
        <p:origin x="480"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2021-03-02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solutions to a system of linear equations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solutions to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solutions to a system of linear equations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solutions to a system of linear equations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solutions to a system of linear equations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solutions to a system of linear equations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the solution to a</a:t>
            </a:r>
            <a:br>
              <a:rPr lang="en-US" dirty="0"/>
            </a:br>
            <a:r>
              <a:rPr lang="en-US" dirty="0"/>
              <a:t>system of linear algebraic equations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Audio 9">
            <a:hlinkClick r:id="" action="ppaction://media"/>
            <a:extLst>
              <a:ext uri="{FF2B5EF4-FFF2-40B4-BE49-F238E27FC236}">
                <a16:creationId xmlns:a16="http://schemas.microsoft.com/office/drawing/2014/main" id="{55CF1FC3-EDBA-4C25-9E69-6618354BC3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19420"/>
    </mc:Choice>
    <mc:Fallback>
      <p:transition spd="slow" advTm="19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Review what has already been covered:</a:t>
            </a:r>
          </a:p>
          <a:p>
            <a:pPr lvl="2"/>
            <a:r>
              <a:rPr lang="en-US" dirty="0"/>
              <a:t>Gaussian elimination with partial pivoting</a:t>
            </a:r>
          </a:p>
          <a:p>
            <a:pPr lvl="2"/>
            <a:r>
              <a:rPr lang="en-US" dirty="0"/>
              <a:t>The Jacobi method</a:t>
            </a:r>
          </a:p>
          <a:p>
            <a:pPr lvl="1"/>
            <a:r>
              <a:rPr lang="en-US" dirty="0"/>
              <a:t>Describe what will be covered in this topic</a:t>
            </a:r>
          </a:p>
          <a:p>
            <a:pPr lvl="2"/>
            <a:r>
              <a:rPr lang="en-US" dirty="0"/>
              <a:t>The Gauss-Seidel method</a:t>
            </a:r>
          </a:p>
          <a:p>
            <a:pPr lvl="2"/>
            <a:r>
              <a:rPr lang="en-US" dirty="0"/>
              <a:t>The method of successive over-relaxation</a:t>
            </a:r>
          </a:p>
          <a:p>
            <a:pPr lvl="1"/>
            <a:r>
              <a:rPr lang="en-US" dirty="0"/>
              <a:t>Review an implementation of the Jacobi method in </a:t>
            </a:r>
            <a:r>
              <a:rPr lang="en-US" dirty="0" err="1"/>
              <a:t>M</a:t>
            </a:r>
            <a:r>
              <a:rPr lang="en-US" cap="small" dirty="0" err="1"/>
              <a:t>atlab</a:t>
            </a:r>
            <a:endParaRPr lang="en-US" cap="small" dirty="0"/>
          </a:p>
        </p:txBody>
      </p:sp>
      <p:sp>
        <p:nvSpPr>
          <p:cNvPr id="4" name="Footer Placeholder 3"/>
          <p:cNvSpPr>
            <a:spLocks noGrp="1"/>
          </p:cNvSpPr>
          <p:nvPr>
            <p:ph type="ftr" sz="quarter" idx="11"/>
          </p:nvPr>
        </p:nvSpPr>
        <p:spPr/>
        <p:txBody>
          <a:bodyPr/>
          <a:lstStyle/>
          <a:p>
            <a:r>
              <a:rPr lang="en-US"/>
              <a:t>Approximating solutions to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6" name="Audio 5">
            <a:hlinkClick r:id="" action="ppaction://media"/>
            <a:extLst>
              <a:ext uri="{FF2B5EF4-FFF2-40B4-BE49-F238E27FC236}">
                <a16:creationId xmlns:a16="http://schemas.microsoft.com/office/drawing/2014/main" id="{0E5B4B27-FE90-4966-AC1D-5A52757D14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26281"/>
    </mc:Choice>
    <mc:Fallback>
      <p:transition spd="slow" advTm="26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back</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have seen how we can use Gaussian elimination with partial pivoting together with backward substitution to approximate the solution to a system of linear equations</a:t>
            </a:r>
          </a:p>
          <a:p>
            <a:pPr lvl="1"/>
            <a:r>
              <a:rPr lang="en-US" dirty="0"/>
              <a:t>We say approximate because we are using double-precision floating-point numbers</a:t>
            </a:r>
          </a:p>
          <a:p>
            <a:endParaRPr lang="en-US" dirty="0"/>
          </a:p>
          <a:p>
            <a:r>
              <a:rPr lang="en-US" dirty="0"/>
              <a:t>We have also seen the iterative Jacobi method</a:t>
            </a:r>
          </a:p>
          <a:p>
            <a:pPr lvl="1"/>
            <a:r>
              <a:rPr lang="en-US" dirty="0"/>
              <a:t>This is useful only for strictly diagonally dominant matrices</a:t>
            </a:r>
          </a:p>
          <a:p>
            <a:pPr lvl="2"/>
            <a:r>
              <a:rPr lang="en-US" dirty="0"/>
              <a:t>The absolute value of each diagonal entry is greater than the sum of the absolute values of all other entries in that row</a:t>
            </a:r>
          </a:p>
          <a:p>
            <a:pPr lvl="1"/>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a system of linear equations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pic>
        <p:nvPicPr>
          <p:cNvPr id="7" name="Audio 6">
            <a:hlinkClick r:id="" action="ppaction://media"/>
            <a:extLst>
              <a:ext uri="{FF2B5EF4-FFF2-40B4-BE49-F238E27FC236}">
                <a16:creationId xmlns:a16="http://schemas.microsoft.com/office/drawing/2014/main" id="{6E497DBF-E42C-47F3-87AE-A2303F71972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50680825"/>
      </p:ext>
    </p:extLst>
  </p:cSld>
  <p:clrMapOvr>
    <a:masterClrMapping/>
  </p:clrMapOvr>
  <mc:AlternateContent xmlns:mc="http://schemas.openxmlformats.org/markup-compatibility/2006">
    <mc:Choice xmlns:p14="http://schemas.microsoft.com/office/powerpoint/2010/main" Requires="p14">
      <p:transition spd="slow" p14:dur="2000" advTm="57800"/>
    </mc:Choice>
    <mc:Fallback>
      <p:transition spd="slow" advTm="57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will look at two additional techniques:</a:t>
            </a:r>
          </a:p>
          <a:p>
            <a:pPr lvl="1"/>
            <a:r>
              <a:rPr lang="en-US" dirty="0"/>
              <a:t>The Gauss-Seidel method</a:t>
            </a:r>
          </a:p>
          <a:p>
            <a:pPr lvl="2"/>
            <a:r>
              <a:rPr lang="en-US" dirty="0"/>
              <a:t>A slight modification of the Jacobi method</a:t>
            </a:r>
          </a:p>
          <a:p>
            <a:pPr lvl="1"/>
            <a:r>
              <a:rPr lang="en-US" dirty="0"/>
              <a:t>The method of successive over-relaxation</a:t>
            </a:r>
          </a:p>
          <a:p>
            <a:pPr lvl="2"/>
            <a:r>
              <a:rPr lang="en-US" dirty="0"/>
              <a:t>The idea of pushing ahead in the same direction</a:t>
            </a:r>
            <a:br>
              <a:rPr lang="en-US" dirty="0"/>
            </a:br>
            <a:r>
              <a:rPr lang="en-US" dirty="0"/>
              <a:t>we’re already going</a:t>
            </a:r>
          </a:p>
          <a:p>
            <a:pPr marL="0" indent="0" algn="ctr">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a system of linear equations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pic>
        <p:nvPicPr>
          <p:cNvPr id="6" name="Audio 5">
            <a:hlinkClick r:id="" action="ppaction://media"/>
            <a:extLst>
              <a:ext uri="{FF2B5EF4-FFF2-40B4-BE49-F238E27FC236}">
                <a16:creationId xmlns:a16="http://schemas.microsoft.com/office/drawing/2014/main" id="{D0E71C5C-DBA8-4C39-8490-7A756BC90B1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76706893"/>
      </p:ext>
    </p:extLst>
  </p:cSld>
  <p:clrMapOvr>
    <a:masterClrMapping/>
  </p:clrMapOvr>
  <mc:AlternateContent xmlns:mc="http://schemas.openxmlformats.org/markup-compatibility/2006">
    <mc:Choice xmlns:p14="http://schemas.microsoft.com/office/powerpoint/2010/main" Requires="p14">
      <p:transition spd="slow" p14:dur="2000" advTm="25619"/>
    </mc:Choice>
    <mc:Fallback>
      <p:transition spd="slow" advTm="25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Review of the Jacobi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281418"/>
            <a:ext cx="8534400" cy="4525963"/>
          </a:xfrm>
        </p:spPr>
        <p:txBody>
          <a:bodyPr/>
          <a:lstStyle/>
          <a:p>
            <a:r>
              <a:rPr lang="en-US" dirty="0"/>
              <a:t>Suppose we are solving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b="1" dirty="0"/>
              <a:t> </a:t>
            </a:r>
            <a:r>
              <a:rPr lang="en-US" dirty="0"/>
              <a:t>and </a:t>
            </a:r>
            <a:r>
              <a:rPr lang="en-US" b="1" dirty="0">
                <a:latin typeface="Times New Roman" panose="02020603050405020304" pitchFamily="18" charset="0"/>
              </a:rPr>
              <a:t>u</a:t>
            </a:r>
            <a:r>
              <a:rPr lang="en-US" dirty="0"/>
              <a:t> is the current approximation:</a:t>
            </a:r>
          </a:p>
          <a:p>
            <a:pPr marL="800100" lvl="2" indent="0">
              <a:buNone/>
            </a:pPr>
            <a:r>
              <a:rPr lang="en-US" sz="1600" dirty="0">
                <a:latin typeface="Consolas" panose="020B0609020204030204" pitchFamily="49" charset="0"/>
              </a:rPr>
              <a:t>for k = 1:max_iterations</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u_old</a:t>
            </a:r>
            <a:r>
              <a:rPr lang="en-US" sz="1600" dirty="0">
                <a:latin typeface="Consolas" panose="020B0609020204030204" pitchFamily="49" charset="0"/>
              </a:rPr>
              <a:t> = u;</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1:n</a:t>
            </a:r>
          </a:p>
          <a:p>
            <a:pPr marL="800100" lvl="2" indent="0">
              <a:buNone/>
            </a:pPr>
            <a:r>
              <a:rPr lang="en-US" sz="1600" dirty="0">
                <a:latin typeface="Consolas" panose="020B0609020204030204" pitchFamily="49" charset="0"/>
              </a:rPr>
              <a:t>        u(</a:t>
            </a:r>
            <a:r>
              <a:rPr lang="en-US" sz="1600" dirty="0" err="1">
                <a:latin typeface="Consolas" panose="020B0609020204030204" pitchFamily="49" charset="0"/>
              </a:rPr>
              <a:t>i</a:t>
            </a:r>
            <a:r>
              <a:rPr lang="en-US" sz="1600" dirty="0">
                <a:latin typeface="Consolas" panose="020B0609020204030204" pitchFamily="49" charset="0"/>
              </a:rPr>
              <a:t>) = v(</a:t>
            </a:r>
            <a:r>
              <a:rPr lang="en-US" sz="1600" dirty="0" err="1">
                <a:latin typeface="Consolas" panose="020B0609020204030204" pitchFamily="49" charset="0"/>
              </a:rPr>
              <a:t>i</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j = [1:i-1, i+1:n]</a:t>
            </a:r>
          </a:p>
          <a:p>
            <a:pPr marL="800100" lvl="2" indent="0">
              <a:buNone/>
            </a:pPr>
            <a:r>
              <a:rPr lang="en-US" sz="1600" dirty="0">
                <a:latin typeface="Consolas" panose="020B0609020204030204" pitchFamily="49" charset="0"/>
              </a:rPr>
              <a:t>            u(</a:t>
            </a:r>
            <a:r>
              <a:rPr lang="en-US" sz="1600" dirty="0" err="1">
                <a:latin typeface="Consolas" panose="020B0609020204030204" pitchFamily="49" charset="0"/>
              </a:rPr>
              <a:t>i</a:t>
            </a:r>
            <a:r>
              <a:rPr lang="en-US" sz="1600" dirty="0">
                <a:latin typeface="Consolas" panose="020B0609020204030204" pitchFamily="49" charset="0"/>
              </a:rPr>
              <a:t>) = u(</a:t>
            </a:r>
            <a:r>
              <a:rPr lang="en-US" sz="1600" dirty="0" err="1">
                <a:latin typeface="Consolas" panose="020B0609020204030204" pitchFamily="49" charset="0"/>
              </a:rPr>
              <a:t>i</a:t>
            </a:r>
            <a:r>
              <a:rPr lang="en-US" sz="1600" dirty="0">
                <a:latin typeface="Consolas" panose="020B0609020204030204" pitchFamily="49" charset="0"/>
              </a:rPr>
              <a:t>) - A(</a:t>
            </a:r>
            <a:r>
              <a:rPr lang="en-US" sz="1600" dirty="0" err="1">
                <a:latin typeface="Consolas" panose="020B0609020204030204" pitchFamily="49" charset="0"/>
              </a:rPr>
              <a:t>i,j</a:t>
            </a:r>
            <a:r>
              <a:rPr lang="en-US" sz="1600" dirty="0">
                <a:latin typeface="Consolas" panose="020B0609020204030204" pitchFamily="49" charset="0"/>
              </a:rPr>
              <a:t>)*</a:t>
            </a:r>
            <a:r>
              <a:rPr lang="en-US" sz="1600" dirty="0" err="1">
                <a:latin typeface="Consolas" panose="020B0609020204030204" pitchFamily="49" charset="0"/>
              </a:rPr>
              <a:t>u_old</a:t>
            </a:r>
            <a:r>
              <a:rPr lang="en-US" sz="1600" dirty="0">
                <a:latin typeface="Consolas" panose="020B0609020204030204" pitchFamily="49" charset="0"/>
              </a:rPr>
              <a:t>(j);</a:t>
            </a:r>
          </a:p>
          <a:p>
            <a:pPr marL="800100" lvl="2" indent="0">
              <a:buNone/>
            </a:pPr>
            <a:r>
              <a:rPr lang="en-US" sz="1600" dirty="0">
                <a:latin typeface="Consolas" panose="020B0609020204030204" pitchFamily="49" charset="0"/>
              </a:rPr>
              <a:t>        end</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u(</a:t>
            </a:r>
            <a:r>
              <a:rPr lang="en-US" sz="1600" dirty="0" err="1">
                <a:latin typeface="Consolas" panose="020B0609020204030204" pitchFamily="49" charset="0"/>
              </a:rPr>
              <a:t>i</a:t>
            </a:r>
            <a:r>
              <a:rPr lang="en-US" sz="1600" dirty="0">
                <a:latin typeface="Consolas" panose="020B0609020204030204" pitchFamily="49" charset="0"/>
              </a:rPr>
              <a:t>) = u(</a:t>
            </a:r>
            <a:r>
              <a:rPr lang="en-US" sz="1600" dirty="0" err="1">
                <a:latin typeface="Consolas" panose="020B0609020204030204" pitchFamily="49" charset="0"/>
              </a:rPr>
              <a:t>i</a:t>
            </a:r>
            <a:r>
              <a:rPr lang="en-US" sz="1600">
                <a:latin typeface="Consolas" panose="020B0609020204030204" pitchFamily="49" charset="0"/>
              </a:rPr>
              <a:t>)/A(</a:t>
            </a:r>
            <a:r>
              <a:rPr lang="en-US" sz="1600" dirty="0" err="1">
                <a:latin typeface="Consolas" panose="020B0609020204030204" pitchFamily="49" charset="0"/>
              </a:rPr>
              <a:t>i,i</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end</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if norm( u - </a:t>
            </a:r>
            <a:r>
              <a:rPr lang="en-US" sz="1600" dirty="0" err="1">
                <a:latin typeface="Consolas" panose="020B0609020204030204" pitchFamily="49" charset="0"/>
              </a:rPr>
              <a:t>u_old</a:t>
            </a:r>
            <a:r>
              <a:rPr lang="en-US" sz="1600" dirty="0">
                <a:latin typeface="Consolas" panose="020B0609020204030204" pitchFamily="49" charset="0"/>
              </a:rPr>
              <a:t> ) &lt; </a:t>
            </a:r>
            <a:r>
              <a:rPr lang="en-US" sz="1600" dirty="0" err="1">
                <a:latin typeface="Consolas" panose="020B0609020204030204" pitchFamily="49" charset="0"/>
              </a:rPr>
              <a:t>eps_step</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return; // returns 'u'</a:t>
            </a:r>
          </a:p>
          <a:p>
            <a:pPr marL="800100" lvl="2" indent="0">
              <a:buNone/>
            </a:pPr>
            <a:r>
              <a:rPr lang="en-US" sz="1600" dirty="0">
                <a:latin typeface="Consolas" panose="020B0609020204030204" pitchFamily="49" charset="0"/>
              </a:rPr>
              <a:t>    end</a:t>
            </a:r>
          </a:p>
          <a:p>
            <a:pPr marL="800100" lvl="2" indent="0">
              <a:buNone/>
            </a:pPr>
            <a:r>
              <a:rPr lang="en-US" sz="1600" dirty="0">
                <a:latin typeface="Consolas" panose="020B0609020204030204" pitchFamily="49" charset="0"/>
              </a:rPr>
              <a:t>end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a system of linear equations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pic>
        <p:nvPicPr>
          <p:cNvPr id="8" name="Audio 7">
            <a:hlinkClick r:id="" action="ppaction://media"/>
            <a:extLst>
              <a:ext uri="{FF2B5EF4-FFF2-40B4-BE49-F238E27FC236}">
                <a16:creationId xmlns:a16="http://schemas.microsoft.com/office/drawing/2014/main" id="{1D752314-5553-4144-9269-D539CB9B840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66436899"/>
      </p:ext>
    </p:extLst>
  </p:cSld>
  <p:clrMapOvr>
    <a:masterClrMapping/>
  </p:clrMapOvr>
  <mc:AlternateContent xmlns:mc="http://schemas.openxmlformats.org/markup-compatibility/2006">
    <mc:Choice xmlns:p14="http://schemas.microsoft.com/office/powerpoint/2010/main" Requires="p14">
      <p:transition spd="slow" p14:dur="2000" advTm="125086"/>
    </mc:Choice>
    <mc:Fallback>
      <p:transition spd="slow" advTm="125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reviewed what we have seen so far</a:t>
            </a:r>
          </a:p>
          <a:p>
            <a:pPr lvl="1"/>
            <a:r>
              <a:rPr lang="en-US" dirty="0"/>
              <a:t>Understand the next two topics</a:t>
            </a:r>
          </a:p>
          <a:p>
            <a:pPr lvl="1"/>
            <a:r>
              <a:rPr lang="en-US" dirty="0"/>
              <a:t>Have reviewed an implementation of the Jacobi method</a:t>
            </a:r>
            <a:endParaRPr lang="en-US" i="1"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7" name="Audio 6">
            <a:hlinkClick r:id="" action="ppaction://media"/>
            <a:extLst>
              <a:ext uri="{FF2B5EF4-FFF2-40B4-BE49-F238E27FC236}">
                <a16:creationId xmlns:a16="http://schemas.microsoft.com/office/drawing/2014/main" id="{3705F3F8-7030-45D1-B8FF-1DF40F2EE46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34326"/>
    </mc:Choice>
    <mc:Fallback>
      <p:transition spd="slow" advTm="34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https://en.wikipedia.org/wiki/Numerical_analysis</a:t>
            </a:r>
          </a:p>
        </p:txBody>
      </p:sp>
      <p:sp>
        <p:nvSpPr>
          <p:cNvPr id="4" name="Footer Placeholder 3"/>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solutions to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solutions to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10.8|3.9|10.5"/>
</p:tagLst>
</file>

<file path=ppt/tags/tag2.xml><?xml version="1.0" encoding="utf-8"?>
<p:tagLst xmlns:a="http://schemas.openxmlformats.org/drawingml/2006/main" xmlns:r="http://schemas.openxmlformats.org/officeDocument/2006/relationships" xmlns:p="http://schemas.openxmlformats.org/presentationml/2006/main">
  <p:tag name="TIMING" val="|21.4|21.9|43.5|44.8|28.1"/>
</p:tagLst>
</file>

<file path=ppt/tags/tag3.xml><?xml version="1.0" encoding="utf-8"?>
<p:tagLst xmlns:a="http://schemas.openxmlformats.org/drawingml/2006/main" xmlns:r="http://schemas.openxmlformats.org/officeDocument/2006/relationships" xmlns:p="http://schemas.openxmlformats.org/presentationml/2006/main">
  <p:tag name="TIMING" val="|14|9.4|15.5|11.1|9|24.5|10.4"/>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93822</TotalTime>
  <Words>642</Words>
  <Application>Microsoft Office PowerPoint</Application>
  <PresentationFormat>On-screen Show (4:3)</PresentationFormat>
  <Paragraphs>78</Paragraphs>
  <Slides>10</Slides>
  <Notes>0</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Bookman Old Style</vt:lpstr>
      <vt:lpstr>Calibri</vt:lpstr>
      <vt:lpstr>Cambria</vt:lpstr>
      <vt:lpstr>Consolas</vt:lpstr>
      <vt:lpstr>Constantia</vt:lpstr>
      <vt:lpstr>Georgia</vt:lpstr>
      <vt:lpstr>Times New Roman</vt:lpstr>
      <vt:lpstr>Office Theme</vt:lpstr>
      <vt:lpstr>Approximating the solution to a system of linear algebraic equations</vt:lpstr>
      <vt:lpstr>Introduction</vt:lpstr>
      <vt:lpstr>Looking back</vt:lpstr>
      <vt:lpstr>Looking ahead</vt:lpstr>
      <vt:lpstr>Review of the Jacobi method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1651</cp:revision>
  <dcterms:created xsi:type="dcterms:W3CDTF">2020-04-30T19:27:29Z</dcterms:created>
  <dcterms:modified xsi:type="dcterms:W3CDTF">2021-03-02T20:16:06Z</dcterms:modified>
</cp:coreProperties>
</file>